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64" r:id="rId6"/>
    <p:sldId id="265" r:id="rId7"/>
    <p:sldId id="266" r:id="rId8"/>
    <p:sldId id="267" r:id="rId9"/>
    <p:sldId id="268" r:id="rId10"/>
    <p:sldId id="269" r:id="rId11"/>
    <p:sldId id="270" r:id="rId12"/>
    <p:sldId id="271" r:id="rId13"/>
    <p:sldId id="272"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D1F24E-8180-64D6-8BE5-193052B20D9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 xmlns:a16="http://schemas.microsoft.com/office/drawing/2014/main" id="{26F43594-551D-C641-1D18-06243B9BEF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 xmlns:a16="http://schemas.microsoft.com/office/drawing/2014/main" id="{BC9DB1BB-E5FE-611F-BE8C-4D246C5D1247}"/>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5" name="Footer Placeholder 4">
            <a:extLst>
              <a:ext uri="{FF2B5EF4-FFF2-40B4-BE49-F238E27FC236}">
                <a16:creationId xmlns="" xmlns:a16="http://schemas.microsoft.com/office/drawing/2014/main" id="{B5DFF427-2669-9070-2353-EF3A92C27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209D834-923C-5353-C42E-93D839B53634}"/>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920344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6CEB5A-E445-B0B6-5678-D3F0CBC9708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6E6E4188-8231-FBC0-4E55-C8DF9C14C3D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CB2434EE-C8AC-2EA3-AECC-119DC314E2FC}"/>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5" name="Footer Placeholder 4">
            <a:extLst>
              <a:ext uri="{FF2B5EF4-FFF2-40B4-BE49-F238E27FC236}">
                <a16:creationId xmlns="" xmlns:a16="http://schemas.microsoft.com/office/drawing/2014/main" id="{E5D10AD2-C5B2-6BCD-643D-0739B1C4F2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1E93851-A570-D1EF-EA47-099F72963AB0}"/>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59546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DFB377-A220-E9ED-3896-C4670E2AB64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A5DDEFB1-CCD1-7C98-59EB-E4257AE0AD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477014ED-D793-CB23-E10C-CABD607DAE3F}"/>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5" name="Footer Placeholder 4">
            <a:extLst>
              <a:ext uri="{FF2B5EF4-FFF2-40B4-BE49-F238E27FC236}">
                <a16:creationId xmlns="" xmlns:a16="http://schemas.microsoft.com/office/drawing/2014/main" id="{6F373C0B-80BF-B804-0472-3E829DA811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233CBB1-365F-7032-2248-31FE742A3E45}"/>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2491448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1D9FE0-6684-4F04-9D07-D3FCD53F7E6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B2655B3B-8C8D-2D40-9ED7-9BDA54A2BB1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F4E228C9-49D4-5095-FCB0-67741B6B2C6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33F7C6F7-7602-660D-E744-84B4BF49E953}"/>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6" name="Footer Placeholder 5">
            <a:extLst>
              <a:ext uri="{FF2B5EF4-FFF2-40B4-BE49-F238E27FC236}">
                <a16:creationId xmlns="" xmlns:a16="http://schemas.microsoft.com/office/drawing/2014/main" id="{17FBF053-491B-58B6-AFEF-D30C23F37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528B8CD-FF8A-42F8-EAE1-B33520931265}"/>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2757607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9FE6A8-4EFF-B956-955A-5B508AF2350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372AE57E-7415-6403-3FA6-6C6650AA9F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8B41A8E3-B62F-05EC-6340-BC0AD8DD681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CB4B099F-C28B-0BD7-C4FA-2E9ABE0CBA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199AB409-7AEF-F16E-9697-DA51C3825B3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3A416FC9-C4D8-E5C5-1F59-BAA3C41C537A}"/>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8" name="Footer Placeholder 7">
            <a:extLst>
              <a:ext uri="{FF2B5EF4-FFF2-40B4-BE49-F238E27FC236}">
                <a16:creationId xmlns="" xmlns:a16="http://schemas.microsoft.com/office/drawing/2014/main" id="{829DFC46-A4A0-859A-EFBF-B9ED7A1D7E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95BDF39D-FF78-3C4C-AFAE-7ED9EB952C7C}"/>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3812181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108ED1-36BE-A0F8-453A-72A1B2FB7F5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002270B5-5FE8-37AD-E3ED-02A9B0FB2B39}"/>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4" name="Footer Placeholder 3">
            <a:extLst>
              <a:ext uri="{FF2B5EF4-FFF2-40B4-BE49-F238E27FC236}">
                <a16:creationId xmlns="" xmlns:a16="http://schemas.microsoft.com/office/drawing/2014/main" id="{C118FEAB-EA61-D574-DD7C-383834AD44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3BC98BBA-111A-8921-3AF6-6534C8E2B897}"/>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2088002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20592AF-F4B1-FD14-CE4B-743F5FD47511}"/>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3" name="Footer Placeholder 2">
            <a:extLst>
              <a:ext uri="{FF2B5EF4-FFF2-40B4-BE49-F238E27FC236}">
                <a16:creationId xmlns="" xmlns:a16="http://schemas.microsoft.com/office/drawing/2014/main" id="{CEB82310-EDD1-0E3E-BB2B-859852B99F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256499B1-3D41-F296-0DAE-DF502B895F50}"/>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451311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D0C7EC-4B61-36F9-29AC-3365A0716BE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6CAD3DAA-272E-CF9C-137B-048873E82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340DB2A3-B848-DB0B-F963-760F19FCA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1567EBE7-2140-4C5B-5E3A-413B44024477}"/>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6" name="Footer Placeholder 5">
            <a:extLst>
              <a:ext uri="{FF2B5EF4-FFF2-40B4-BE49-F238E27FC236}">
                <a16:creationId xmlns="" xmlns:a16="http://schemas.microsoft.com/office/drawing/2014/main" id="{CFB725DA-5FC1-E3C0-7507-7AA1C73CEA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8A3544B-25CC-9816-357C-78AD05709C50}"/>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3912866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E07CF3-BC8B-88A3-7CE6-24137021A41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8BC446C5-61EF-67AE-6AE0-EAD1D9D84F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5035230A-D94F-A413-D43E-0D5FBEAE0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B74ED6CD-540B-CD08-BE4F-EA85FA555E0B}"/>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6" name="Footer Placeholder 5">
            <a:extLst>
              <a:ext uri="{FF2B5EF4-FFF2-40B4-BE49-F238E27FC236}">
                <a16:creationId xmlns="" xmlns:a16="http://schemas.microsoft.com/office/drawing/2014/main" id="{F008580A-78EE-7C88-94C7-27564C158C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B1B7DFFC-1EAC-5E6C-821A-4298A33AF3CA}"/>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4143154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DEA8BF-897A-3B24-C041-92009B63495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24592932-D7CB-289D-A22C-4E023B1602E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335B9C0B-DB46-4656-AEB9-44A1D28F6A8B}"/>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5" name="Footer Placeholder 4">
            <a:extLst>
              <a:ext uri="{FF2B5EF4-FFF2-40B4-BE49-F238E27FC236}">
                <a16:creationId xmlns="" xmlns:a16="http://schemas.microsoft.com/office/drawing/2014/main" id="{A4005904-C88E-9C88-1147-2572FCB5C7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078B864-82F4-C5B9-9161-4A9C2375FBBF}"/>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348200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2BB03AF-E5D2-D312-2AB0-DD7292303F6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297590CA-BFFF-4929-97AC-05BB419B354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5352CB74-5551-F00F-910B-264C122C467A}"/>
              </a:ext>
            </a:extLst>
          </p:cNvPr>
          <p:cNvSpPr>
            <a:spLocks noGrp="1"/>
          </p:cNvSpPr>
          <p:nvPr>
            <p:ph type="dt" sz="half" idx="10"/>
          </p:nvPr>
        </p:nvSpPr>
        <p:spPr/>
        <p:txBody>
          <a:bodyPr/>
          <a:lstStyle/>
          <a:p>
            <a:fld id="{6F9E435E-120A-5E4B-8600-7788C5F36376}" type="datetimeFigureOut">
              <a:rPr lang="en-US" smtClean="0"/>
              <a:t>7/23/2022</a:t>
            </a:fld>
            <a:endParaRPr lang="en-US"/>
          </a:p>
        </p:txBody>
      </p:sp>
      <p:sp>
        <p:nvSpPr>
          <p:cNvPr id="5" name="Footer Placeholder 4">
            <a:extLst>
              <a:ext uri="{FF2B5EF4-FFF2-40B4-BE49-F238E27FC236}">
                <a16:creationId xmlns="" xmlns:a16="http://schemas.microsoft.com/office/drawing/2014/main" id="{805C3D42-F607-5B3C-8628-BA5519BE2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F96AEED-BCEC-3836-F596-10A697237F77}"/>
              </a:ext>
            </a:extLst>
          </p:cNvPr>
          <p:cNvSpPr>
            <a:spLocks noGrp="1"/>
          </p:cNvSpPr>
          <p:nvPr>
            <p:ph type="sldNum" sz="quarter" idx="12"/>
          </p:nvPr>
        </p:nvSpPr>
        <p:spPr/>
        <p:txBody>
          <a:bodyPr/>
          <a:lstStyle/>
          <a:p>
            <a:fld id="{2011A329-4314-BB45-BBAD-3F94934AA269}" type="slidenum">
              <a:rPr lang="en-US" smtClean="0"/>
              <a:t>‹#›</a:t>
            </a:fld>
            <a:endParaRPr lang="en-US"/>
          </a:p>
        </p:txBody>
      </p:sp>
    </p:spTree>
    <p:extLst>
      <p:ext uri="{BB962C8B-B14F-4D97-AF65-F5344CB8AC3E}">
        <p14:creationId xmlns:p14="http://schemas.microsoft.com/office/powerpoint/2010/main" val="1436267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B1EF684-272C-E9B2-84E1-763E796F0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ADBEEDBA-B060-7189-39CB-1419567695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EF56CBDD-5100-1A75-67D8-A7AB673AF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9E435E-120A-5E4B-8600-7788C5F36376}" type="datetimeFigureOut">
              <a:rPr lang="en-US" smtClean="0"/>
              <a:t>7/23/2022</a:t>
            </a:fld>
            <a:endParaRPr lang="en-US"/>
          </a:p>
        </p:txBody>
      </p:sp>
      <p:sp>
        <p:nvSpPr>
          <p:cNvPr id="5" name="Footer Placeholder 4">
            <a:extLst>
              <a:ext uri="{FF2B5EF4-FFF2-40B4-BE49-F238E27FC236}">
                <a16:creationId xmlns="" xmlns:a16="http://schemas.microsoft.com/office/drawing/2014/main" id="{E8C37286-370A-538F-91AA-38AAB20F7F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F2B5D814-BEEF-8556-94E3-C86719BE65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1A329-4314-BB45-BBAD-3F94934AA269}" type="slidenum">
              <a:rPr lang="en-US" smtClean="0"/>
              <a:t>‹#›</a:t>
            </a:fld>
            <a:endParaRPr lang="en-US"/>
          </a:p>
        </p:txBody>
      </p:sp>
    </p:spTree>
    <p:extLst>
      <p:ext uri="{BB962C8B-B14F-4D97-AF65-F5344CB8AC3E}">
        <p14:creationId xmlns:p14="http://schemas.microsoft.com/office/powerpoint/2010/main" val="3054506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glishsummary.com/main-features-modern-english-fiction/" TargetMode="External"/><Relationship Id="rId2" Type="http://schemas.openxmlformats.org/officeDocument/2006/relationships/hyperlink" Target="https://englishsummary.com/20th-century-poetry-themes/" TargetMode="External"/><Relationship Id="rId1" Type="http://schemas.openxmlformats.org/officeDocument/2006/relationships/slideLayout" Target="../slideLayouts/slideLayout2.xml"/><Relationship Id="rId4" Type="http://schemas.openxmlformats.org/officeDocument/2006/relationships/hyperlink" Target="https://englishsummary.com/victorian-age-characteristic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glishsummary.com/problem-play/" TargetMode="External"/><Relationship Id="rId2" Type="http://schemas.openxmlformats.org/officeDocument/2006/relationships/hyperlink" Target="https://englishsummary.com/a-dolls-house-henrik-ibse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glishsummary.com/elizabethan-age/" TargetMode="External"/><Relationship Id="rId2" Type="http://schemas.openxmlformats.org/officeDocument/2006/relationships/hyperlink" Target="https://englishsummary.com/romantic-period/" TargetMode="External"/><Relationship Id="rId1" Type="http://schemas.openxmlformats.org/officeDocument/2006/relationships/slideLayout" Target="../slideLayouts/slideLayout2.xml"/><Relationship Id="rId4" Type="http://schemas.openxmlformats.org/officeDocument/2006/relationships/hyperlink" Target="https://englishsummary.com/romantic-poetr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englishsummary.com/restoration-period-backgroun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95F4AE-2AC0-0ABF-6B2F-BF9C1865DB75}"/>
              </a:ext>
            </a:extLst>
          </p:cNvPr>
          <p:cNvSpPr>
            <a:spLocks noGrp="1"/>
          </p:cNvSpPr>
          <p:nvPr>
            <p:ph type="ctrTitle"/>
          </p:nvPr>
        </p:nvSpPr>
        <p:spPr>
          <a:xfrm>
            <a:off x="1752600" y="1219200"/>
            <a:ext cx="8915400" cy="1905000"/>
          </a:xfrm>
        </p:spPr>
        <p:txBody>
          <a:bodyPr>
            <a:normAutofit fontScale="90000"/>
          </a:bodyPr>
          <a:lstStyle/>
          <a:p>
            <a:pPr fontAlgn="base"/>
            <a:r>
              <a:rPr lang="en-GB" sz="4000" u="sng" dirty="0">
                <a:solidFill>
                  <a:prstClr val="black"/>
                </a:solidFill>
                <a:latin typeface="inherit"/>
              </a:rPr>
              <a:t/>
            </a:r>
            <a:br>
              <a:rPr lang="en-GB" sz="4000" u="sng" dirty="0">
                <a:solidFill>
                  <a:prstClr val="black"/>
                </a:solidFill>
                <a:latin typeface="inherit"/>
              </a:rPr>
            </a:br>
            <a:r>
              <a:rPr lang="en-GB" sz="5300" b="1" u="sng" dirty="0">
                <a:solidFill>
                  <a:srgbClr val="FF0000"/>
                </a:solidFill>
                <a:latin typeface="AR DELANEY" panose="02000000000000000000" pitchFamily="2" charset="0"/>
              </a:rPr>
              <a:t>CHARACTERISTICS OF MODERN DRAMA</a:t>
            </a:r>
            <a:br>
              <a:rPr lang="en-GB" sz="5300" b="1" u="sng" dirty="0">
                <a:solidFill>
                  <a:srgbClr val="FF0000"/>
                </a:solidFill>
                <a:latin typeface="AR DELANEY" panose="02000000000000000000" pitchFamily="2" charset="0"/>
              </a:rPr>
            </a:br>
            <a:endParaRPr lang="en-GB" sz="5300" b="1" i="0" u="sng" dirty="0">
              <a:solidFill>
                <a:srgbClr val="FF0000"/>
              </a:solidFill>
              <a:effectLst/>
              <a:latin typeface="AR DELANEY" panose="02000000000000000000" pitchFamily="2" charset="0"/>
            </a:endParaRPr>
          </a:p>
        </p:txBody>
      </p:sp>
      <p:sp>
        <p:nvSpPr>
          <p:cNvPr id="3" name="Subtitle 2">
            <a:extLst>
              <a:ext uri="{FF2B5EF4-FFF2-40B4-BE49-F238E27FC236}">
                <a16:creationId xmlns="" xmlns:a16="http://schemas.microsoft.com/office/drawing/2014/main" id="{79EC3FDE-0E30-00FF-E96E-DD267D18FA11}"/>
              </a:ext>
            </a:extLst>
          </p:cNvPr>
          <p:cNvSpPr>
            <a:spLocks noGrp="1"/>
          </p:cNvSpPr>
          <p:nvPr>
            <p:ph type="subTitle" idx="1"/>
          </p:nvPr>
        </p:nvSpPr>
        <p:spPr>
          <a:xfrm>
            <a:off x="1524000" y="3276600"/>
            <a:ext cx="9144000" cy="2743200"/>
          </a:xfrm>
        </p:spPr>
        <p:txBody>
          <a:bodyPr>
            <a:normAutofit lnSpcReduction="10000"/>
          </a:bodyPr>
          <a:lstStyle/>
          <a:p>
            <a:pPr lvl="0"/>
            <a:endParaRPr lang="en-IN" dirty="0">
              <a:solidFill>
                <a:prstClr val="black"/>
              </a:solidFill>
            </a:endParaRPr>
          </a:p>
          <a:p>
            <a:pPr lvl="0"/>
            <a:endParaRPr lang="en-IN" dirty="0">
              <a:solidFill>
                <a:prstClr val="black"/>
              </a:solidFill>
            </a:endParaRPr>
          </a:p>
          <a:p>
            <a:pPr fontAlgn="base"/>
            <a:r>
              <a:rPr lang="en-GB" sz="4400" b="1" dirty="0">
                <a:solidFill>
                  <a:schemeClr val="accent6"/>
                </a:solidFill>
                <a:latin typeface="Harrington" panose="04040505050A02020702" pitchFamily="82" charset="0"/>
              </a:rPr>
              <a:t>MA  English 3</a:t>
            </a:r>
            <a:r>
              <a:rPr lang="en-GB" sz="4400" b="1" baseline="30000" dirty="0">
                <a:solidFill>
                  <a:schemeClr val="accent6"/>
                </a:solidFill>
                <a:latin typeface="Harrington" panose="04040505050A02020702" pitchFamily="82" charset="0"/>
              </a:rPr>
              <a:t>rd</a:t>
            </a:r>
            <a:r>
              <a:rPr lang="en-GB" sz="4400" b="1" dirty="0">
                <a:solidFill>
                  <a:schemeClr val="accent6"/>
                </a:solidFill>
                <a:latin typeface="Harrington" panose="04040505050A02020702" pitchFamily="82" charset="0"/>
              </a:rPr>
              <a:t> </a:t>
            </a:r>
            <a:r>
              <a:rPr lang="en-GB" sz="4400" b="1" dirty="0" err="1">
                <a:solidFill>
                  <a:schemeClr val="accent6"/>
                </a:solidFill>
                <a:latin typeface="Harrington" panose="04040505050A02020702" pitchFamily="82" charset="0"/>
              </a:rPr>
              <a:t>Sem</a:t>
            </a:r>
            <a:r>
              <a:rPr lang="en-GB" sz="4400" b="1" dirty="0">
                <a:solidFill>
                  <a:schemeClr val="accent6"/>
                </a:solidFill>
                <a:latin typeface="Harrington" panose="04040505050A02020702" pitchFamily="82" charset="0"/>
              </a:rPr>
              <a:t/>
            </a:r>
            <a:br>
              <a:rPr lang="en-GB" sz="4400" b="1" dirty="0">
                <a:solidFill>
                  <a:schemeClr val="accent6"/>
                </a:solidFill>
                <a:latin typeface="Harrington" panose="04040505050A02020702" pitchFamily="82" charset="0"/>
              </a:rPr>
            </a:br>
            <a:r>
              <a:rPr lang="en-GB" sz="4400" b="1" dirty="0">
                <a:solidFill>
                  <a:schemeClr val="accent6"/>
                </a:solidFill>
                <a:latin typeface="Harrington" panose="04040505050A02020702" pitchFamily="82" charset="0"/>
              </a:rPr>
              <a:t>(Paper XI)</a:t>
            </a:r>
            <a:br>
              <a:rPr lang="en-GB" sz="4400" b="1" dirty="0">
                <a:solidFill>
                  <a:schemeClr val="accent6"/>
                </a:solidFill>
                <a:latin typeface="Harrington" panose="04040505050A02020702" pitchFamily="82" charset="0"/>
              </a:rPr>
            </a:br>
            <a:endParaRPr lang="en-GB" sz="4400" b="1" i="0" dirty="0">
              <a:solidFill>
                <a:schemeClr val="accent6"/>
              </a:solidFill>
              <a:effectLst/>
              <a:latin typeface="Harrington" panose="04040505050A02020702" pitchFamily="82" charset="0"/>
            </a:endParaRPr>
          </a:p>
        </p:txBody>
      </p:sp>
    </p:spTree>
    <p:extLst>
      <p:ext uri="{BB962C8B-B14F-4D97-AF65-F5344CB8AC3E}">
        <p14:creationId xmlns:p14="http://schemas.microsoft.com/office/powerpoint/2010/main" val="64485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50801E-DBA7-17F5-1B13-F0E84DC470C5}"/>
              </a:ext>
            </a:extLst>
          </p:cNvPr>
          <p:cNvSpPr>
            <a:spLocks noGrp="1"/>
          </p:cNvSpPr>
          <p:nvPr>
            <p:ph type="title"/>
          </p:nvPr>
        </p:nvSpPr>
        <p:spPr>
          <a:xfrm>
            <a:off x="1676400" y="609600"/>
            <a:ext cx="8991600" cy="1004888"/>
          </a:xfrm>
        </p:spPr>
        <p:txBody>
          <a:bodyPr>
            <a:normAutofit fontScale="90000"/>
          </a:bodyPr>
          <a:lstStyle/>
          <a:p>
            <a:r>
              <a:rPr lang="en-GB" b="1" smtClean="0">
                <a:solidFill>
                  <a:srgbClr val="10875B"/>
                </a:solidFill>
                <a:latin typeface="Raleway" pitchFamily="2" charset="0"/>
              </a:rPr>
              <a:t>	  What </a:t>
            </a:r>
            <a:r>
              <a:rPr lang="en-GB" b="1" dirty="0">
                <a:solidFill>
                  <a:srgbClr val="10875B"/>
                </a:solidFill>
                <a:latin typeface="Raleway" pitchFamily="2" charset="0"/>
              </a:rPr>
              <a:t>is Modern </a:t>
            </a:r>
            <a:r>
              <a:rPr lang="en-GB" b="1" dirty="0" smtClean="0">
                <a:solidFill>
                  <a:srgbClr val="10875B"/>
                </a:solidFill>
                <a:latin typeface="Raleway" pitchFamily="2" charset="0"/>
              </a:rPr>
              <a:t>Drama</a:t>
            </a:r>
            <a:r>
              <a:rPr lang="en-GB" b="1" dirty="0">
                <a:solidFill>
                  <a:srgbClr val="10875B"/>
                </a:solidFill>
                <a:latin typeface="Raleway" pitchFamily="2" charset="0"/>
              </a:rPr>
              <a:t/>
            </a:r>
            <a:br>
              <a:rPr lang="en-GB" b="1" dirty="0">
                <a:solidFill>
                  <a:srgbClr val="10875B"/>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D475ED3A-FA67-EFD9-7A0A-F619DD76C4F4}"/>
              </a:ext>
            </a:extLst>
          </p:cNvPr>
          <p:cNvSpPr>
            <a:spLocks noGrp="1"/>
          </p:cNvSpPr>
          <p:nvPr>
            <p:ph idx="1"/>
          </p:nvPr>
        </p:nvSpPr>
        <p:spPr>
          <a:xfrm>
            <a:off x="2362201" y="2209800"/>
            <a:ext cx="7696200" cy="3810000"/>
          </a:xfrm>
        </p:spPr>
        <p:txBody>
          <a:bodyPr>
            <a:normAutofit/>
          </a:bodyPr>
          <a:lstStyle/>
          <a:p>
            <a:pPr marL="914400" lvl="2" indent="0" fontAlgn="base">
              <a:buNone/>
            </a:pPr>
            <a:endParaRPr lang="en-GB" sz="1600" b="0" i="0" dirty="0">
              <a:solidFill>
                <a:srgbClr val="262626"/>
              </a:solidFill>
              <a:effectLst/>
              <a:latin typeface="Raleway" pitchFamily="2" charset="0"/>
            </a:endParaRPr>
          </a:p>
        </p:txBody>
      </p:sp>
      <p:sp>
        <p:nvSpPr>
          <p:cNvPr id="5" name="TextBox 4">
            <a:extLst>
              <a:ext uri="{FF2B5EF4-FFF2-40B4-BE49-F238E27FC236}">
                <a16:creationId xmlns="" xmlns:a16="http://schemas.microsoft.com/office/drawing/2014/main" id="{9C92FEC6-DBB4-F76B-CB78-5D66BE92E6B3}"/>
              </a:ext>
            </a:extLst>
          </p:cNvPr>
          <p:cNvSpPr txBox="1"/>
          <p:nvPr/>
        </p:nvSpPr>
        <p:spPr>
          <a:xfrm>
            <a:off x="2895600" y="2551836"/>
            <a:ext cx="6248400" cy="2708434"/>
          </a:xfrm>
          <a:prstGeom prst="rect">
            <a:avLst/>
          </a:prstGeom>
          <a:noFill/>
        </p:spPr>
        <p:txBody>
          <a:bodyPr wrap="square">
            <a:spAutoFit/>
          </a:bodyPr>
          <a:lstStyle/>
          <a:p>
            <a:pPr algn="l" fontAlgn="base"/>
            <a:endParaRPr lang="en-GB" b="0" i="0" dirty="0" smtClean="0">
              <a:solidFill>
                <a:srgbClr val="262626"/>
              </a:solidFill>
              <a:effectLst/>
              <a:latin typeface="Raleway" pitchFamily="2" charset="0"/>
            </a:endParaRPr>
          </a:p>
          <a:p>
            <a:pPr marL="285750" lvl="2" indent="-285750" fontAlgn="base">
              <a:buFont typeface="Wingdings" panose="05000000000000000000" pitchFamily="2" charset="2"/>
              <a:buChar char="Ø"/>
            </a:pPr>
            <a:r>
              <a:rPr lang="en-GB" dirty="0" smtClean="0">
                <a:solidFill>
                  <a:srgbClr val="262626"/>
                </a:solidFill>
                <a:latin typeface="Raleway" pitchFamily="2" charset="0"/>
              </a:rPr>
              <a:t>Modernist </a:t>
            </a:r>
            <a:r>
              <a:rPr lang="en-GB" dirty="0">
                <a:solidFill>
                  <a:srgbClr val="262626"/>
                </a:solidFill>
                <a:latin typeface="Raleway" pitchFamily="2" charset="0"/>
              </a:rPr>
              <a:t>Movement in England was much less innovative in technique than it was its </a:t>
            </a:r>
            <a:r>
              <a:rPr lang="en-GB" u="sng" dirty="0">
                <a:solidFill>
                  <a:srgbClr val="1E73BE"/>
                </a:solidFill>
                <a:latin typeface="Raleway" pitchFamily="2" charset="0"/>
                <a:hlinkClick r:id="rId2"/>
              </a:rPr>
              <a:t>poetry</a:t>
            </a:r>
            <a:r>
              <a:rPr lang="en-GB" dirty="0">
                <a:solidFill>
                  <a:srgbClr val="262626"/>
                </a:solidFill>
                <a:latin typeface="Raleway" pitchFamily="2" charset="0"/>
              </a:rPr>
              <a:t> and </a:t>
            </a:r>
            <a:r>
              <a:rPr lang="en-GB" u="sng" dirty="0">
                <a:solidFill>
                  <a:srgbClr val="1E73BE"/>
                </a:solidFill>
                <a:latin typeface="Raleway" pitchFamily="2" charset="0"/>
                <a:hlinkClick r:id="rId3"/>
              </a:rPr>
              <a:t>novel</a:t>
            </a:r>
            <a:r>
              <a:rPr lang="en-GB" dirty="0">
                <a:solidFill>
                  <a:srgbClr val="262626"/>
                </a:solidFill>
                <a:latin typeface="Raleway" pitchFamily="2" charset="0"/>
              </a:rPr>
              <a:t>.</a:t>
            </a:r>
            <a:r>
              <a:rPr lang="en-GB" sz="1600" dirty="0">
                <a:solidFill>
                  <a:srgbClr val="262626"/>
                </a:solidFill>
                <a:latin typeface="Raleway" pitchFamily="2" charset="0"/>
              </a:rPr>
              <a:t/>
            </a:r>
            <a:br>
              <a:rPr lang="en-GB" sz="1600" dirty="0">
                <a:solidFill>
                  <a:srgbClr val="262626"/>
                </a:solidFill>
                <a:latin typeface="Raleway" pitchFamily="2" charset="0"/>
              </a:rPr>
            </a:br>
            <a:endParaRPr lang="en-GB" sz="1600" dirty="0">
              <a:solidFill>
                <a:srgbClr val="262626"/>
              </a:solidFill>
              <a:latin typeface="Raleway" pitchFamily="2" charset="0"/>
            </a:endParaRPr>
          </a:p>
          <a:p>
            <a:pPr marL="342900" indent="-342900" algn="l" fontAlgn="base">
              <a:buFont typeface="Wingdings" panose="05000000000000000000" pitchFamily="2" charset="2"/>
              <a:buChar char="Ø"/>
            </a:pPr>
            <a:r>
              <a:rPr lang="en-GB" sz="2000" b="0" i="0" dirty="0" smtClean="0">
                <a:solidFill>
                  <a:srgbClr val="262626"/>
                </a:solidFill>
                <a:effectLst/>
                <a:latin typeface="Raleway" pitchFamily="2" charset="0"/>
              </a:rPr>
              <a:t>The drama </a:t>
            </a:r>
            <a:r>
              <a:rPr lang="en-GB" sz="2000" b="0" i="0" dirty="0">
                <a:solidFill>
                  <a:srgbClr val="262626"/>
                </a:solidFill>
                <a:effectLst/>
                <a:latin typeface="Raleway" pitchFamily="2" charset="0"/>
              </a:rPr>
              <a:t>which had suffered a steep decline during </a:t>
            </a:r>
            <a:r>
              <a:rPr lang="en-GB" sz="2000" b="0" i="0" u="sng" dirty="0">
                <a:solidFill>
                  <a:srgbClr val="1E73BE"/>
                </a:solidFill>
                <a:effectLst/>
                <a:latin typeface="inherit"/>
                <a:hlinkClick r:id="rId4"/>
              </a:rPr>
              <a:t>the Victorian Age</a:t>
            </a:r>
            <a:r>
              <a:rPr lang="en-GB" sz="2000" b="0" i="0" dirty="0">
                <a:solidFill>
                  <a:srgbClr val="262626"/>
                </a:solidFill>
                <a:effectLst/>
                <a:latin typeface="Raleway" pitchFamily="2" charset="0"/>
              </a:rPr>
              <a:t> was revived with great force at the beginning of the 20</a:t>
            </a:r>
            <a:r>
              <a:rPr lang="en-GB" sz="2000" b="0" i="0" baseline="30000" dirty="0">
                <a:solidFill>
                  <a:srgbClr val="262626"/>
                </a:solidFill>
                <a:effectLst/>
                <a:latin typeface="inherit"/>
              </a:rPr>
              <a:t>th</a:t>
            </a:r>
            <a:r>
              <a:rPr lang="en-GB" sz="2000" b="0" i="0" dirty="0">
                <a:solidFill>
                  <a:srgbClr val="262626"/>
                </a:solidFill>
                <a:effectLst/>
                <a:latin typeface="Raleway" pitchFamily="2" charset="0"/>
              </a:rPr>
              <a:t> century and the course of six decades has witnessed many trends and currents in the 20th-century drama</a:t>
            </a:r>
          </a:p>
        </p:txBody>
      </p:sp>
    </p:spTree>
    <p:extLst>
      <p:ext uri="{BB962C8B-B14F-4D97-AF65-F5344CB8AC3E}">
        <p14:creationId xmlns:p14="http://schemas.microsoft.com/office/powerpoint/2010/main" val="4167475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06665B-06B0-8DD2-EB80-A58833EB2D98}"/>
              </a:ext>
            </a:extLst>
          </p:cNvPr>
          <p:cNvSpPr>
            <a:spLocks noGrp="1"/>
          </p:cNvSpPr>
          <p:nvPr>
            <p:ph type="title"/>
          </p:nvPr>
        </p:nvSpPr>
        <p:spPr/>
        <p:txBody>
          <a:bodyPr/>
          <a:lstStyle/>
          <a:p>
            <a:r>
              <a:rPr lang="en-GB" b="1" dirty="0">
                <a:solidFill>
                  <a:srgbClr val="10875B"/>
                </a:solidFill>
                <a:latin typeface="Raleway" pitchFamily="2" charset="0"/>
              </a:rPr>
              <a:t>Modern Drama Characteristics</a:t>
            </a:r>
            <a:br>
              <a:rPr lang="en-GB" b="1" dirty="0">
                <a:solidFill>
                  <a:srgbClr val="10875B"/>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C1DDE532-0926-552C-2751-202CC818D4A1}"/>
              </a:ext>
            </a:extLst>
          </p:cNvPr>
          <p:cNvSpPr>
            <a:spLocks noGrp="1"/>
          </p:cNvSpPr>
          <p:nvPr>
            <p:ph idx="1"/>
          </p:nvPr>
        </p:nvSpPr>
        <p:spPr/>
        <p:txBody>
          <a:bodyPr>
            <a:normAutofit lnSpcReduction="10000"/>
          </a:bodyPr>
          <a:lstStyle/>
          <a:p>
            <a:pPr marL="0" indent="0" fontAlgn="base">
              <a:buNone/>
            </a:pPr>
            <a:r>
              <a:rPr lang="en-GB" b="1" dirty="0">
                <a:solidFill>
                  <a:srgbClr val="11AF75"/>
                </a:solidFill>
                <a:latin typeface="Raleway" pitchFamily="2" charset="0"/>
              </a:rPr>
              <a:t>	</a:t>
            </a:r>
            <a:r>
              <a:rPr lang="en-GB" b="1" i="0" dirty="0" smtClean="0">
                <a:solidFill>
                  <a:srgbClr val="11AF75"/>
                </a:solidFill>
                <a:effectLst/>
                <a:latin typeface="Raleway" pitchFamily="2" charset="0"/>
              </a:rPr>
              <a:t>Realism</a:t>
            </a:r>
            <a:endParaRPr lang="en-GB" b="1" i="0" dirty="0">
              <a:solidFill>
                <a:srgbClr val="11AF75"/>
              </a:solidFill>
              <a:effectLst/>
              <a:latin typeface="Raleway" pitchFamily="2" charset="0"/>
            </a:endParaRPr>
          </a:p>
          <a:p>
            <a:pPr fontAlgn="base"/>
            <a:r>
              <a:rPr lang="en-GB" b="0" i="0" dirty="0">
                <a:solidFill>
                  <a:srgbClr val="262626"/>
                </a:solidFill>
                <a:effectLst/>
                <a:latin typeface="Raleway" pitchFamily="2" charset="0"/>
              </a:rPr>
              <a:t>Realism is the most significant and outstanding quality of Modern English Drama. The dramatists of the earlier years of the 20th century were interested in naturalism and it was their </a:t>
            </a:r>
            <a:r>
              <a:rPr lang="en-GB" b="0" i="0" dirty="0" err="1">
                <a:solidFill>
                  <a:srgbClr val="262626"/>
                </a:solidFill>
                <a:effectLst/>
                <a:latin typeface="Raleway" pitchFamily="2" charset="0"/>
              </a:rPr>
              <a:t>endeavor</a:t>
            </a:r>
            <a:r>
              <a:rPr lang="en-GB" b="0" i="0" dirty="0">
                <a:solidFill>
                  <a:srgbClr val="262626"/>
                </a:solidFill>
                <a:effectLst/>
                <a:latin typeface="Raleway" pitchFamily="2" charset="0"/>
              </a:rPr>
              <a:t> (try) to deal with real problems of life in a realistic technique to their plays.</a:t>
            </a:r>
          </a:p>
          <a:p>
            <a:pPr fontAlgn="base"/>
            <a:r>
              <a:rPr lang="en-GB" b="0" i="0" dirty="0">
                <a:solidFill>
                  <a:srgbClr val="262626"/>
                </a:solidFill>
                <a:effectLst/>
                <a:latin typeface="Raleway" pitchFamily="2" charset="0"/>
              </a:rPr>
              <a:t>It was </a:t>
            </a:r>
            <a:r>
              <a:rPr lang="en-GB" b="0" i="0" dirty="0" err="1">
                <a:solidFill>
                  <a:srgbClr val="262626"/>
                </a:solidFill>
                <a:effectLst/>
                <a:latin typeface="Raleway" pitchFamily="2" charset="0"/>
              </a:rPr>
              <a:t>Henrik</a:t>
            </a:r>
            <a:r>
              <a:rPr lang="en-GB" b="0" i="0" dirty="0">
                <a:solidFill>
                  <a:srgbClr val="262626"/>
                </a:solidFill>
                <a:effectLst/>
                <a:latin typeface="Raleway" pitchFamily="2" charset="0"/>
              </a:rPr>
              <a:t> Ibsen, the Norwegian dramatist who popularised realism in Modern Drama. He dealt with the problems of real life in a realistic manner of his play. His example was followed by Robertson Arthur Jones, Galsworthy and G. B. Shaw in their plays</a:t>
            </a:r>
          </a:p>
        </p:txBody>
      </p:sp>
    </p:spTree>
    <p:extLst>
      <p:ext uri="{BB962C8B-B14F-4D97-AF65-F5344CB8AC3E}">
        <p14:creationId xmlns:p14="http://schemas.microsoft.com/office/powerpoint/2010/main" val="823764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3A3621-1F5C-D70D-2FA9-DE79A15D1FD5}"/>
              </a:ext>
            </a:extLst>
          </p:cNvPr>
          <p:cNvSpPr>
            <a:spLocks noGrp="1"/>
          </p:cNvSpPr>
          <p:nvPr>
            <p:ph type="title"/>
          </p:nvPr>
        </p:nvSpPr>
        <p:spPr/>
        <p:txBody>
          <a:bodyPr/>
          <a:lstStyle/>
          <a:p>
            <a:r>
              <a:rPr lang="en-GB" dirty="0">
                <a:solidFill>
                  <a:srgbClr val="262626"/>
                </a:solidFill>
                <a:latin typeface="Raleway" pitchFamily="2" charset="0"/>
              </a:rPr>
              <a:t>Problem Play</a:t>
            </a:r>
            <a:endParaRPr lang="en-US" dirty="0"/>
          </a:p>
        </p:txBody>
      </p:sp>
      <p:sp>
        <p:nvSpPr>
          <p:cNvPr id="3" name="Content Placeholder 2">
            <a:extLst>
              <a:ext uri="{FF2B5EF4-FFF2-40B4-BE49-F238E27FC236}">
                <a16:creationId xmlns="" xmlns:a16="http://schemas.microsoft.com/office/drawing/2014/main" id="{4EBF3D16-4B73-885F-A769-3EBC5E988AFE}"/>
              </a:ext>
            </a:extLst>
          </p:cNvPr>
          <p:cNvSpPr>
            <a:spLocks noGrp="1"/>
          </p:cNvSpPr>
          <p:nvPr>
            <p:ph idx="1"/>
          </p:nvPr>
        </p:nvSpPr>
        <p:spPr/>
        <p:txBody>
          <a:bodyPr/>
          <a:lstStyle/>
          <a:p>
            <a:pPr fontAlgn="base"/>
            <a:r>
              <a:rPr lang="en-GB" b="0" i="0" dirty="0">
                <a:solidFill>
                  <a:srgbClr val="262626"/>
                </a:solidFill>
                <a:effectLst/>
                <a:latin typeface="Raleway" pitchFamily="2" charset="0"/>
              </a:rPr>
              <a:t>The modern drama has developed the </a:t>
            </a:r>
            <a:r>
              <a:rPr lang="en-GB" b="0" i="0" dirty="0" smtClean="0">
                <a:solidFill>
                  <a:srgbClr val="262626"/>
                </a:solidFill>
                <a:effectLst/>
                <a:latin typeface="Raleway" pitchFamily="2" charset="0"/>
              </a:rPr>
              <a:t>and </a:t>
            </a:r>
            <a:r>
              <a:rPr lang="en-GB" b="0" i="0" dirty="0">
                <a:solidFill>
                  <a:srgbClr val="262626"/>
                </a:solidFill>
                <a:effectLst/>
                <a:latin typeface="Raleway" pitchFamily="2" charset="0"/>
              </a:rPr>
              <a:t>there are many Modern Dramatists who have written a number of problem plays in our times. They dealt with the problems of marriage, justice, law, administration, and strife between capital and </a:t>
            </a:r>
            <a:r>
              <a:rPr lang="en-GB" b="0" i="0" dirty="0" err="1">
                <a:solidFill>
                  <a:srgbClr val="262626"/>
                </a:solidFill>
                <a:effectLst/>
                <a:latin typeface="Raleway" pitchFamily="2" charset="0"/>
              </a:rPr>
              <a:t>labor</a:t>
            </a:r>
            <a:r>
              <a:rPr lang="en-GB" b="0" i="0" dirty="0">
                <a:solidFill>
                  <a:srgbClr val="262626"/>
                </a:solidFill>
                <a:effectLst/>
                <a:latin typeface="Raleway" pitchFamily="2" charset="0"/>
              </a:rPr>
              <a:t> in their dramas.</a:t>
            </a:r>
          </a:p>
          <a:p>
            <a:pPr fontAlgn="base"/>
            <a:r>
              <a:rPr lang="en-GB" b="0" i="0" dirty="0">
                <a:solidFill>
                  <a:srgbClr val="262626"/>
                </a:solidFill>
                <a:effectLst/>
                <a:latin typeface="Raleway" pitchFamily="2" charset="0"/>
              </a:rPr>
              <a:t>They used theatre as a means for bringing about reforms in the conditions of society prevailing in their days. </a:t>
            </a:r>
            <a:r>
              <a:rPr lang="en-GB" b="0" i="0" u="sng" dirty="0" err="1">
                <a:solidFill>
                  <a:srgbClr val="1E73BE"/>
                </a:solidFill>
                <a:effectLst/>
                <a:latin typeface="inherit"/>
                <a:hlinkClick r:id="rId2"/>
              </a:rPr>
              <a:t>Henrik</a:t>
            </a:r>
            <a:r>
              <a:rPr lang="en-GB" b="0" i="0" u="sng" dirty="0">
                <a:solidFill>
                  <a:srgbClr val="1E73BE"/>
                </a:solidFill>
                <a:effectLst/>
                <a:latin typeface="inherit"/>
                <a:hlinkClick r:id="rId2"/>
              </a:rPr>
              <a:t> Ibsen’s play </a:t>
            </a:r>
            <a:r>
              <a:rPr lang="en-GB" b="0" i="1" u="sng" dirty="0">
                <a:solidFill>
                  <a:srgbClr val="1E73BE"/>
                </a:solidFill>
                <a:effectLst/>
                <a:latin typeface="inherit"/>
                <a:hlinkClick r:id="rId2"/>
              </a:rPr>
              <a:t>A Doll’s House </a:t>
            </a:r>
            <a:r>
              <a:rPr lang="en-GB" b="0" i="0" dirty="0">
                <a:solidFill>
                  <a:srgbClr val="262626"/>
                </a:solidFill>
                <a:effectLst/>
                <a:latin typeface="Raleway" pitchFamily="2" charset="0"/>
              </a:rPr>
              <a:t>is a good example of a </a:t>
            </a:r>
            <a:r>
              <a:rPr lang="en-GB" b="0" i="0" u="sng" dirty="0">
                <a:solidFill>
                  <a:srgbClr val="1E73BE"/>
                </a:solidFill>
                <a:effectLst/>
                <a:latin typeface="inherit"/>
                <a:hlinkClick r:id="rId3"/>
              </a:rPr>
              <a:t>problem play</a:t>
            </a:r>
            <a:endParaRPr lang="en-GB" b="0" i="0" dirty="0">
              <a:solidFill>
                <a:srgbClr val="262626"/>
              </a:solidFill>
              <a:effectLst/>
              <a:latin typeface="Raleway" pitchFamily="2" charset="0"/>
            </a:endParaRPr>
          </a:p>
        </p:txBody>
      </p:sp>
    </p:spTree>
    <p:extLst>
      <p:ext uri="{BB962C8B-B14F-4D97-AF65-F5344CB8AC3E}">
        <p14:creationId xmlns:p14="http://schemas.microsoft.com/office/powerpoint/2010/main" val="2862121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6E6FBC-2358-6C64-CE1B-BF0C541059D7}"/>
              </a:ext>
            </a:extLst>
          </p:cNvPr>
          <p:cNvSpPr>
            <a:spLocks noGrp="1"/>
          </p:cNvSpPr>
          <p:nvPr>
            <p:ph type="title"/>
          </p:nvPr>
        </p:nvSpPr>
        <p:spPr/>
        <p:txBody>
          <a:bodyPr/>
          <a:lstStyle/>
          <a:p>
            <a:r>
              <a:rPr lang="en-US" b="1" dirty="0" smtClean="0">
                <a:solidFill>
                  <a:srgbClr val="92D050"/>
                </a:solidFill>
              </a:rPr>
              <a:t>Problem Play</a:t>
            </a:r>
            <a:endParaRPr lang="en-US" b="1" dirty="0">
              <a:solidFill>
                <a:srgbClr val="92D050"/>
              </a:solidFill>
            </a:endParaRPr>
          </a:p>
        </p:txBody>
      </p:sp>
      <p:sp>
        <p:nvSpPr>
          <p:cNvPr id="3" name="Content Placeholder 2">
            <a:extLst>
              <a:ext uri="{FF2B5EF4-FFF2-40B4-BE49-F238E27FC236}">
                <a16:creationId xmlns="" xmlns:a16="http://schemas.microsoft.com/office/drawing/2014/main" id="{B7A1F797-05E0-6126-AFAC-514611A10C0A}"/>
              </a:ext>
            </a:extLst>
          </p:cNvPr>
          <p:cNvSpPr>
            <a:spLocks noGrp="1"/>
          </p:cNvSpPr>
          <p:nvPr>
            <p:ph idx="1"/>
          </p:nvPr>
        </p:nvSpPr>
        <p:spPr/>
        <p:txBody>
          <a:bodyPr/>
          <a:lstStyle/>
          <a:p>
            <a:r>
              <a:rPr lang="en-GB" b="0" i="0" dirty="0">
                <a:solidFill>
                  <a:srgbClr val="262626"/>
                </a:solidFill>
                <a:effectLst/>
                <a:latin typeface="Raleway" pitchFamily="2" charset="0"/>
              </a:rPr>
              <a:t>The problem play was a new experiment in the form and technique and dispensed with the conventional devices and expedients of theatre.</a:t>
            </a:r>
            <a:endParaRPr lang="en-US" dirty="0"/>
          </a:p>
        </p:txBody>
      </p:sp>
    </p:spTree>
    <p:extLst>
      <p:ext uri="{BB962C8B-B14F-4D97-AF65-F5344CB8AC3E}">
        <p14:creationId xmlns:p14="http://schemas.microsoft.com/office/powerpoint/2010/main" val="3209582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8FB112-8AB7-00E8-30A1-5ABDAB2AE741}"/>
              </a:ext>
            </a:extLst>
          </p:cNvPr>
          <p:cNvSpPr>
            <a:spLocks noGrp="1"/>
          </p:cNvSpPr>
          <p:nvPr>
            <p:ph type="title"/>
          </p:nvPr>
        </p:nvSpPr>
        <p:spPr/>
        <p:txBody>
          <a:bodyPr/>
          <a:lstStyle/>
          <a:p>
            <a:r>
              <a:rPr lang="en-GB" b="1" dirty="0">
                <a:solidFill>
                  <a:srgbClr val="11AF75"/>
                </a:solidFill>
                <a:latin typeface="Raleway" pitchFamily="2" charset="0"/>
              </a:rPr>
              <a:t>Play of Ideas</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98A29326-26FB-CD05-0AE0-8FC0EFB59DA8}"/>
              </a:ext>
            </a:extLst>
          </p:cNvPr>
          <p:cNvSpPr>
            <a:spLocks noGrp="1"/>
          </p:cNvSpPr>
          <p:nvPr>
            <p:ph idx="1"/>
          </p:nvPr>
        </p:nvSpPr>
        <p:spPr>
          <a:xfrm>
            <a:off x="324224" y="2279837"/>
            <a:ext cx="10515600" cy="4351338"/>
          </a:xfrm>
        </p:spPr>
        <p:txBody>
          <a:bodyPr/>
          <a:lstStyle/>
          <a:p>
            <a:pPr fontAlgn="base"/>
            <a:r>
              <a:rPr lang="en-GB" b="0" i="0" dirty="0" smtClean="0">
                <a:solidFill>
                  <a:srgbClr val="262626"/>
                </a:solidFill>
                <a:effectLst/>
                <a:latin typeface="Raleway" pitchFamily="2" charset="0"/>
              </a:rPr>
              <a:t>Modern </a:t>
            </a:r>
            <a:r>
              <a:rPr lang="en-GB" b="0" i="0" dirty="0">
                <a:solidFill>
                  <a:srgbClr val="262626"/>
                </a:solidFill>
                <a:effectLst/>
                <a:latin typeface="Raleway" pitchFamily="2" charset="0"/>
              </a:rPr>
              <a:t>Drama is essentially a drama of ideas rather than action. The stage is used by dramatists to give expression to certain ideas which they want to spread in society.</a:t>
            </a:r>
          </a:p>
          <a:p>
            <a:pPr fontAlgn="base"/>
            <a:r>
              <a:rPr lang="en-GB" b="0" i="0" dirty="0">
                <a:solidFill>
                  <a:srgbClr val="262626"/>
                </a:solidFill>
                <a:effectLst/>
                <a:latin typeface="Raleway" pitchFamily="2" charset="0"/>
              </a:rPr>
              <a:t>Modern Drama dealing with the problems of life has become far more intelligent than ever it was in the history of drama before the present age.</a:t>
            </a:r>
          </a:p>
          <a:p>
            <a:pPr fontAlgn="base"/>
            <a:r>
              <a:rPr lang="en-GB" b="0" i="0" dirty="0">
                <a:solidFill>
                  <a:srgbClr val="262626"/>
                </a:solidFill>
                <a:effectLst/>
                <a:latin typeface="Raleway" pitchFamily="2" charset="0"/>
              </a:rPr>
              <a:t>With the treatment of actual life, the drama became more and more a drama of ideas, sometimes veiled in the main action, sometimes didactically act forth.</a:t>
            </a:r>
          </a:p>
        </p:txBody>
      </p:sp>
    </p:spTree>
    <p:extLst>
      <p:ext uri="{BB962C8B-B14F-4D97-AF65-F5344CB8AC3E}">
        <p14:creationId xmlns:p14="http://schemas.microsoft.com/office/powerpoint/2010/main" val="939895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CCDBB7-C078-4439-9BC6-4BD0ECA5632F}"/>
              </a:ext>
            </a:extLst>
          </p:cNvPr>
          <p:cNvSpPr>
            <a:spLocks noGrp="1"/>
          </p:cNvSpPr>
          <p:nvPr>
            <p:ph type="title"/>
          </p:nvPr>
        </p:nvSpPr>
        <p:spPr/>
        <p:txBody>
          <a:bodyPr/>
          <a:lstStyle/>
          <a:p>
            <a:r>
              <a:rPr lang="en-GB" b="1" dirty="0">
                <a:solidFill>
                  <a:srgbClr val="11AF75"/>
                </a:solidFill>
                <a:latin typeface="Raleway" pitchFamily="2" charset="0"/>
              </a:rPr>
              <a:t>Romanticism</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633CA187-1BB4-DF3A-C6FA-8BA86DCF3692}"/>
              </a:ext>
            </a:extLst>
          </p:cNvPr>
          <p:cNvSpPr>
            <a:spLocks noGrp="1"/>
          </p:cNvSpPr>
          <p:nvPr>
            <p:ph idx="1"/>
          </p:nvPr>
        </p:nvSpPr>
        <p:spPr/>
        <p:txBody>
          <a:bodyPr/>
          <a:lstStyle/>
          <a:p>
            <a:pPr fontAlgn="base"/>
            <a:r>
              <a:rPr lang="en-GB" b="0" i="0" dirty="0" smtClean="0">
                <a:solidFill>
                  <a:srgbClr val="262626"/>
                </a:solidFill>
                <a:effectLst/>
                <a:latin typeface="Raleway" pitchFamily="2" charset="0"/>
              </a:rPr>
              <a:t>The </a:t>
            </a:r>
            <a:r>
              <a:rPr lang="en-GB" b="0" i="0" dirty="0">
                <a:solidFill>
                  <a:srgbClr val="262626"/>
                </a:solidFill>
                <a:effectLst/>
                <a:latin typeface="Raleway" pitchFamily="2" charset="0"/>
              </a:rPr>
              <a:t>earlier dramatists of the 20</a:t>
            </a:r>
            <a:r>
              <a:rPr lang="en-GB" b="0" i="0" baseline="30000" dirty="0">
                <a:solidFill>
                  <a:srgbClr val="262626"/>
                </a:solidFill>
                <a:effectLst/>
                <a:latin typeface="inherit"/>
              </a:rPr>
              <a:t>th</a:t>
            </a:r>
            <a:r>
              <a:rPr lang="en-GB" b="0" i="0" dirty="0">
                <a:solidFill>
                  <a:srgbClr val="262626"/>
                </a:solidFill>
                <a:effectLst/>
                <a:latin typeface="Raleway" pitchFamily="2" charset="0"/>
              </a:rPr>
              <a:t> century were Realists at the core, but the passage of time brought in, a new trend in Modern Drama. </a:t>
            </a:r>
            <a:r>
              <a:rPr lang="en-GB" b="0" i="0" u="sng" dirty="0">
                <a:solidFill>
                  <a:srgbClr val="1E73BE"/>
                </a:solidFill>
                <a:effectLst/>
                <a:latin typeface="inherit"/>
                <a:hlinkClick r:id="rId2"/>
              </a:rPr>
              <a:t>Romanticism</a:t>
            </a:r>
            <a:r>
              <a:rPr lang="en-GB" b="0" i="0" dirty="0">
                <a:solidFill>
                  <a:srgbClr val="262626"/>
                </a:solidFill>
                <a:effectLst/>
                <a:latin typeface="Raleway" pitchFamily="2" charset="0"/>
              </a:rPr>
              <a:t>, which had been very dear to </a:t>
            </a:r>
            <a:r>
              <a:rPr lang="en-GB" b="0" i="0" u="sng" dirty="0">
                <a:solidFill>
                  <a:srgbClr val="1E73BE"/>
                </a:solidFill>
                <a:effectLst/>
                <a:latin typeface="inherit"/>
                <a:hlinkClick r:id="rId3"/>
              </a:rPr>
              <a:t>Elizabethan Dramatists</a:t>
            </a:r>
            <a:r>
              <a:rPr lang="en-GB" b="0" i="0" dirty="0">
                <a:solidFill>
                  <a:srgbClr val="262626"/>
                </a:solidFill>
                <a:effectLst/>
                <a:latin typeface="Raleway" pitchFamily="2" charset="0"/>
              </a:rPr>
              <a:t> found its way in Modern Drama and it was mainly due to Sir J.M. Barrie’s efforts that the new wave of Romanticism swept over Modern Drama for some years of the 20</a:t>
            </a:r>
            <a:r>
              <a:rPr lang="en-GB" b="0" i="0" baseline="30000" dirty="0">
                <a:solidFill>
                  <a:srgbClr val="262626"/>
                </a:solidFill>
                <a:effectLst/>
                <a:latin typeface="inherit"/>
              </a:rPr>
              <a:t>th</a:t>
            </a:r>
            <a:r>
              <a:rPr lang="en-GB" b="0" i="0" dirty="0">
                <a:solidFill>
                  <a:srgbClr val="262626"/>
                </a:solidFill>
                <a:effectLst/>
                <a:latin typeface="Raleway" pitchFamily="2" charset="0"/>
              </a:rPr>
              <a:t> century. Barrie kept aloof from realities of life and made excursions into </a:t>
            </a:r>
            <a:r>
              <a:rPr lang="en-GB" b="0" i="0" u="sng" dirty="0">
                <a:solidFill>
                  <a:srgbClr val="1E73BE"/>
                </a:solidFill>
                <a:effectLst/>
                <a:latin typeface="inherit"/>
                <a:hlinkClick r:id="rId4"/>
              </a:rPr>
              <a:t>the world of Romance</a:t>
            </a:r>
            <a:r>
              <a:rPr lang="en-GB" b="0" i="0" dirty="0">
                <a:solidFill>
                  <a:srgbClr val="262626"/>
                </a:solidFill>
                <a:effectLst/>
                <a:latin typeface="Raleway" pitchFamily="2" charset="0"/>
              </a:rPr>
              <a:t>.</a:t>
            </a:r>
          </a:p>
        </p:txBody>
      </p:sp>
    </p:spTree>
    <p:extLst>
      <p:ext uri="{BB962C8B-B14F-4D97-AF65-F5344CB8AC3E}">
        <p14:creationId xmlns:p14="http://schemas.microsoft.com/office/powerpoint/2010/main" val="128020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EFE12E-6DFD-3B32-B57F-070E6C36C327}"/>
              </a:ext>
            </a:extLst>
          </p:cNvPr>
          <p:cNvSpPr>
            <a:spLocks noGrp="1"/>
          </p:cNvSpPr>
          <p:nvPr>
            <p:ph type="title"/>
          </p:nvPr>
        </p:nvSpPr>
        <p:spPr/>
        <p:txBody>
          <a:bodyPr/>
          <a:lstStyle/>
          <a:p>
            <a:r>
              <a:rPr lang="en-GB" b="1" dirty="0">
                <a:solidFill>
                  <a:srgbClr val="11AF75"/>
                </a:solidFill>
                <a:latin typeface="Raleway" pitchFamily="2" charset="0"/>
              </a:rPr>
              <a:t>Poetic Plays</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AAE58F39-0DAF-1599-E23A-19ADBA673A6B}"/>
              </a:ext>
            </a:extLst>
          </p:cNvPr>
          <p:cNvSpPr>
            <a:spLocks noGrp="1"/>
          </p:cNvSpPr>
          <p:nvPr>
            <p:ph idx="1"/>
          </p:nvPr>
        </p:nvSpPr>
        <p:spPr/>
        <p:txBody>
          <a:bodyPr/>
          <a:lstStyle/>
          <a:p>
            <a:pPr fontAlgn="base"/>
            <a:r>
              <a:rPr lang="en-GB" b="0" i="0" dirty="0" smtClean="0">
                <a:solidFill>
                  <a:srgbClr val="262626"/>
                </a:solidFill>
                <a:effectLst/>
                <a:latin typeface="Raleway" pitchFamily="2" charset="0"/>
              </a:rPr>
              <a:t>T.S</a:t>
            </a:r>
            <a:r>
              <a:rPr lang="en-GB" b="0" i="0" dirty="0">
                <a:solidFill>
                  <a:srgbClr val="262626"/>
                </a:solidFill>
                <a:effectLst/>
                <a:latin typeface="Raleway" pitchFamily="2" charset="0"/>
              </a:rPr>
              <a:t>. Eliot was the main dramatist who gave importance to poetic plays and was the realistic prose drama of the modern drama. Stephen Phillips, John Drink Water, Yeats, </a:t>
            </a:r>
            <a:r>
              <a:rPr lang="en-GB" b="0" i="0" dirty="0" err="1">
                <a:solidFill>
                  <a:srgbClr val="262626"/>
                </a:solidFill>
                <a:effectLst/>
                <a:latin typeface="Raleway" pitchFamily="2" charset="0"/>
              </a:rPr>
              <a:t>etc</a:t>
            </a:r>
            <a:r>
              <a:rPr lang="en-GB" b="0" i="0" dirty="0">
                <a:solidFill>
                  <a:srgbClr val="262626"/>
                </a:solidFill>
                <a:effectLst/>
                <a:latin typeface="Raleway" pitchFamily="2" charset="0"/>
              </a:rPr>
              <a:t> were from those who wrote poetic plays.</a:t>
            </a:r>
          </a:p>
        </p:txBody>
      </p:sp>
    </p:spTree>
    <p:extLst>
      <p:ext uri="{BB962C8B-B14F-4D97-AF65-F5344CB8AC3E}">
        <p14:creationId xmlns:p14="http://schemas.microsoft.com/office/powerpoint/2010/main" val="206972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622C5A-A14B-AA6E-C74D-218DDA1FD5E7}"/>
              </a:ext>
            </a:extLst>
          </p:cNvPr>
          <p:cNvSpPr>
            <a:spLocks noGrp="1"/>
          </p:cNvSpPr>
          <p:nvPr>
            <p:ph type="title"/>
          </p:nvPr>
        </p:nvSpPr>
        <p:spPr/>
        <p:txBody>
          <a:bodyPr/>
          <a:lstStyle/>
          <a:p>
            <a:r>
              <a:rPr lang="en-GB" b="1" dirty="0">
                <a:solidFill>
                  <a:srgbClr val="11AF75"/>
                </a:solidFill>
                <a:latin typeface="Raleway" pitchFamily="2" charset="0"/>
              </a:rPr>
              <a:t>History and Biographical Plays</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958CB908-693E-5F5B-4BC0-41D36974ABB6}"/>
              </a:ext>
            </a:extLst>
          </p:cNvPr>
          <p:cNvSpPr>
            <a:spLocks noGrp="1"/>
          </p:cNvSpPr>
          <p:nvPr>
            <p:ph idx="1"/>
          </p:nvPr>
        </p:nvSpPr>
        <p:spPr/>
        <p:txBody>
          <a:bodyPr/>
          <a:lstStyle/>
          <a:p>
            <a:pPr fontAlgn="base"/>
            <a:r>
              <a:rPr lang="en-GB" b="0" i="0" dirty="0" smtClean="0">
                <a:solidFill>
                  <a:srgbClr val="262626"/>
                </a:solidFill>
                <a:effectLst/>
                <a:latin typeface="Raleway" pitchFamily="2" charset="0"/>
              </a:rPr>
              <a:t>Another </a:t>
            </a:r>
            <a:r>
              <a:rPr lang="en-GB" b="0" i="0" dirty="0">
                <a:solidFill>
                  <a:srgbClr val="262626"/>
                </a:solidFill>
                <a:effectLst/>
                <a:latin typeface="Raleway" pitchFamily="2" charset="0"/>
              </a:rPr>
              <a:t>trend, visible in the Modern English drama is in the direction of using history and biography for dramatic technique. There are many beautiful historical and biographical plays in modern dramatic literature.</a:t>
            </a:r>
          </a:p>
          <a:p>
            <a:pPr fontAlgn="base"/>
            <a:r>
              <a:rPr lang="en-GB" b="0" i="0" dirty="0">
                <a:solidFill>
                  <a:srgbClr val="262626"/>
                </a:solidFill>
                <a:effectLst/>
                <a:latin typeface="Raleway" pitchFamily="2" charset="0"/>
              </a:rPr>
              <a:t>Shaw’s </a:t>
            </a:r>
            <a:r>
              <a:rPr lang="en-GB" b="0" i="1" dirty="0">
                <a:solidFill>
                  <a:srgbClr val="262626"/>
                </a:solidFill>
                <a:effectLst/>
                <a:latin typeface="inherit"/>
              </a:rPr>
              <a:t>Caesar </a:t>
            </a:r>
            <a:r>
              <a:rPr lang="en-GB" b="0" i="0" dirty="0">
                <a:solidFill>
                  <a:srgbClr val="262626"/>
                </a:solidFill>
                <a:effectLst/>
                <a:latin typeface="Raleway" pitchFamily="2" charset="0"/>
              </a:rPr>
              <a:t>and </a:t>
            </a:r>
            <a:r>
              <a:rPr lang="en-GB" b="0" i="1" dirty="0">
                <a:solidFill>
                  <a:srgbClr val="262626"/>
                </a:solidFill>
                <a:effectLst/>
                <a:latin typeface="inherit"/>
              </a:rPr>
              <a:t>Cleopatra </a:t>
            </a:r>
            <a:r>
              <a:rPr lang="en-GB" b="0" i="0" dirty="0">
                <a:solidFill>
                  <a:srgbClr val="262626"/>
                </a:solidFill>
                <a:effectLst/>
                <a:latin typeface="Raleway" pitchFamily="2" charset="0"/>
              </a:rPr>
              <a:t>are historical plays of great importance. John Drink Water’s </a:t>
            </a:r>
            <a:r>
              <a:rPr lang="en-GB" b="0" i="1" dirty="0">
                <a:solidFill>
                  <a:srgbClr val="262626"/>
                </a:solidFill>
                <a:effectLst/>
                <a:latin typeface="inherit"/>
              </a:rPr>
              <a:t>Abraham Lincoln </a:t>
            </a:r>
            <a:r>
              <a:rPr lang="en-GB" b="0" i="0" dirty="0">
                <a:solidFill>
                  <a:srgbClr val="262626"/>
                </a:solidFill>
                <a:effectLst/>
                <a:latin typeface="Raleway" pitchFamily="2" charset="0"/>
              </a:rPr>
              <a:t>and</a:t>
            </a:r>
            <a:r>
              <a:rPr lang="en-GB" b="0" i="1" dirty="0">
                <a:solidFill>
                  <a:srgbClr val="262626"/>
                </a:solidFill>
                <a:effectLst/>
                <a:latin typeface="inherit"/>
              </a:rPr>
              <a:t> Mary Stuart </a:t>
            </a:r>
            <a:r>
              <a:rPr lang="en-GB" b="0" i="0" dirty="0">
                <a:solidFill>
                  <a:srgbClr val="262626"/>
                </a:solidFill>
                <a:effectLst/>
                <a:latin typeface="Raleway" pitchFamily="2" charset="0"/>
              </a:rPr>
              <a:t>are also historical plays.</a:t>
            </a:r>
          </a:p>
        </p:txBody>
      </p:sp>
    </p:spTree>
    <p:extLst>
      <p:ext uri="{BB962C8B-B14F-4D97-AF65-F5344CB8AC3E}">
        <p14:creationId xmlns:p14="http://schemas.microsoft.com/office/powerpoint/2010/main" val="2967082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C13212-E6F3-4CAA-9647-B274D8CE0742}"/>
              </a:ext>
            </a:extLst>
          </p:cNvPr>
          <p:cNvSpPr>
            <a:spLocks noGrp="1"/>
          </p:cNvSpPr>
          <p:nvPr>
            <p:ph type="title"/>
          </p:nvPr>
        </p:nvSpPr>
        <p:spPr/>
        <p:txBody>
          <a:bodyPr/>
          <a:lstStyle/>
          <a:p>
            <a:r>
              <a:rPr lang="en-GB" b="1" dirty="0">
                <a:solidFill>
                  <a:srgbClr val="11AF75"/>
                </a:solidFill>
                <a:latin typeface="Raleway" pitchFamily="2" charset="0"/>
              </a:rPr>
              <a:t>Irish Movement</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82B40462-4245-EDC8-9764-98DD5D9C75B1}"/>
              </a:ext>
            </a:extLst>
          </p:cNvPr>
          <p:cNvSpPr>
            <a:spLocks noGrp="1"/>
          </p:cNvSpPr>
          <p:nvPr>
            <p:ph idx="1"/>
          </p:nvPr>
        </p:nvSpPr>
        <p:spPr/>
        <p:txBody>
          <a:bodyPr/>
          <a:lstStyle/>
          <a:p>
            <a:pPr fontAlgn="base"/>
            <a:r>
              <a:rPr lang="en-GB" b="0" i="0" dirty="0" smtClean="0">
                <a:solidFill>
                  <a:srgbClr val="262626"/>
                </a:solidFill>
                <a:effectLst/>
                <a:latin typeface="Raleway" pitchFamily="2" charset="0"/>
              </a:rPr>
              <a:t>A </a:t>
            </a:r>
            <a:r>
              <a:rPr lang="en-GB" b="0" i="0" dirty="0">
                <a:solidFill>
                  <a:srgbClr val="262626"/>
                </a:solidFill>
                <a:effectLst/>
                <a:latin typeface="Raleway" pitchFamily="2" charset="0"/>
              </a:rPr>
              <a:t>new trend in the Modern English Drama was introduced by the Irish dramatists who brought about the Celtic Revival in the literature.</a:t>
            </a:r>
          </a:p>
          <a:p>
            <a:pPr fontAlgn="base"/>
            <a:r>
              <a:rPr lang="en-GB" b="0" i="0" dirty="0">
                <a:solidFill>
                  <a:srgbClr val="262626"/>
                </a:solidFill>
                <a:effectLst/>
                <a:latin typeface="Raleway" pitchFamily="2" charset="0"/>
              </a:rPr>
              <a:t>In the hands of the Irish dramatists like Yeats, J.M. Synge, T.C. </a:t>
            </a:r>
            <a:r>
              <a:rPr lang="en-GB" b="0" i="0" dirty="0" err="1">
                <a:solidFill>
                  <a:srgbClr val="262626"/>
                </a:solidFill>
                <a:effectLst/>
                <a:latin typeface="Raleway" pitchFamily="2" charset="0"/>
              </a:rPr>
              <a:t>Murrey</a:t>
            </a:r>
            <a:r>
              <a:rPr lang="en-GB" b="0" i="0" dirty="0">
                <a:solidFill>
                  <a:srgbClr val="262626"/>
                </a:solidFill>
                <a:effectLst/>
                <a:latin typeface="Raleway" pitchFamily="2" charset="0"/>
              </a:rPr>
              <a:t> etc. drama ceased to be realistic in character and became an expression of the hopes and aspirations of the Irish people from remote ways to their own times.</a:t>
            </a:r>
          </a:p>
        </p:txBody>
      </p:sp>
    </p:spTree>
    <p:extLst>
      <p:ext uri="{BB962C8B-B14F-4D97-AF65-F5344CB8AC3E}">
        <p14:creationId xmlns:p14="http://schemas.microsoft.com/office/powerpoint/2010/main" val="2605450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4F2505-F404-45F4-EE24-6056FED04379}"/>
              </a:ext>
            </a:extLst>
          </p:cNvPr>
          <p:cNvSpPr>
            <a:spLocks noGrp="1"/>
          </p:cNvSpPr>
          <p:nvPr>
            <p:ph type="title"/>
          </p:nvPr>
        </p:nvSpPr>
        <p:spPr/>
        <p:txBody>
          <a:bodyPr/>
          <a:lstStyle/>
          <a:p>
            <a:r>
              <a:rPr lang="en-GB" b="1" dirty="0">
                <a:solidFill>
                  <a:srgbClr val="11AF75"/>
                </a:solidFill>
                <a:latin typeface="Raleway" pitchFamily="2" charset="0"/>
              </a:rPr>
              <a:t>Comedy of Manners</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97DDE096-332D-A8F1-3D9E-09D62D7D1918}"/>
              </a:ext>
            </a:extLst>
          </p:cNvPr>
          <p:cNvSpPr>
            <a:spLocks noGrp="1"/>
          </p:cNvSpPr>
          <p:nvPr>
            <p:ph idx="1"/>
          </p:nvPr>
        </p:nvSpPr>
        <p:spPr/>
        <p:txBody>
          <a:bodyPr/>
          <a:lstStyle/>
          <a:p>
            <a:pPr fontAlgn="base"/>
            <a:r>
              <a:rPr lang="en-GB" b="0" i="0" dirty="0" smtClean="0">
                <a:solidFill>
                  <a:srgbClr val="262626"/>
                </a:solidFill>
                <a:effectLst/>
                <a:latin typeface="Raleway" pitchFamily="2" charset="0"/>
              </a:rPr>
              <a:t>There </a:t>
            </a:r>
            <a:r>
              <a:rPr lang="en-GB" b="0" i="0" dirty="0">
                <a:solidFill>
                  <a:srgbClr val="262626"/>
                </a:solidFill>
                <a:effectLst/>
                <a:latin typeface="Raleway" pitchFamily="2" charset="0"/>
              </a:rPr>
              <a:t>is a revival of the Comedy of Manners in modern dramatic literature. Oscar Wild, Maugham, N. Coward, etc. have </a:t>
            </a:r>
            <a:r>
              <a:rPr lang="en-GB" b="0" i="0" dirty="0" smtClean="0">
                <a:solidFill>
                  <a:srgbClr val="262626"/>
                </a:solidFill>
                <a:effectLst/>
                <a:latin typeface="Raleway" pitchFamily="2" charset="0"/>
              </a:rPr>
              <a:t>done a commendable job </a:t>
            </a:r>
            <a:r>
              <a:rPr lang="en-GB" b="0" i="0" dirty="0">
                <a:solidFill>
                  <a:srgbClr val="262626"/>
                </a:solidFill>
                <a:effectLst/>
                <a:latin typeface="Raleway" pitchFamily="2" charset="0"/>
              </a:rPr>
              <a:t>to revive the comedy of wit in our days.</a:t>
            </a:r>
          </a:p>
          <a:p>
            <a:pPr fontAlgn="base"/>
            <a:r>
              <a:rPr lang="en-GB" b="0" i="0" dirty="0">
                <a:solidFill>
                  <a:srgbClr val="262626"/>
                </a:solidFill>
                <a:effectLst/>
                <a:latin typeface="Raleway" pitchFamily="2" charset="0"/>
              </a:rPr>
              <a:t>The drama after the second has not exhibited a love for comedy and the social conditions of the period after the war is not very </a:t>
            </a:r>
            <a:r>
              <a:rPr lang="en-GB" b="0" i="0" dirty="0" err="1">
                <a:solidFill>
                  <a:srgbClr val="262626"/>
                </a:solidFill>
                <a:effectLst/>
                <a:latin typeface="Raleway" pitchFamily="2" charset="0"/>
              </a:rPr>
              <a:t>favorable</a:t>
            </a:r>
            <a:r>
              <a:rPr lang="en-GB" b="0" i="0" dirty="0">
                <a:solidFill>
                  <a:srgbClr val="262626"/>
                </a:solidFill>
                <a:effectLst/>
                <a:latin typeface="Raleway" pitchFamily="2" charset="0"/>
              </a:rPr>
              <a:t> for the development of the artificial comedy of the </a:t>
            </a:r>
            <a:r>
              <a:rPr lang="en-GB" b="0" i="0" u="sng" dirty="0">
                <a:solidFill>
                  <a:srgbClr val="1E73BE"/>
                </a:solidFill>
                <a:effectLst/>
                <a:latin typeface="inherit"/>
                <a:hlinkClick r:id="rId2"/>
              </a:rPr>
              <a:t>Restoration Age</a:t>
            </a:r>
            <a:r>
              <a:rPr lang="en-GB" b="0" i="0" dirty="0">
                <a:solidFill>
                  <a:srgbClr val="262626"/>
                </a:solidFill>
                <a:effectLst/>
                <a:latin typeface="Raleway" pitchFamily="2" charset="0"/>
              </a:rPr>
              <a:t>.</a:t>
            </a:r>
          </a:p>
        </p:txBody>
      </p:sp>
    </p:spTree>
    <p:extLst>
      <p:ext uri="{BB962C8B-B14F-4D97-AF65-F5344CB8AC3E}">
        <p14:creationId xmlns:p14="http://schemas.microsoft.com/office/powerpoint/2010/main" val="3745976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08222E-0447-170A-7028-8685CE57337B}"/>
              </a:ext>
            </a:extLst>
          </p:cNvPr>
          <p:cNvSpPr>
            <a:spLocks noGrp="1"/>
          </p:cNvSpPr>
          <p:nvPr>
            <p:ph type="title"/>
          </p:nvPr>
        </p:nvSpPr>
        <p:spPr/>
        <p:txBody>
          <a:bodyPr/>
          <a:lstStyle/>
          <a:p>
            <a:r>
              <a:rPr lang="en-GB" b="1" dirty="0">
                <a:solidFill>
                  <a:srgbClr val="11AF75"/>
                </a:solidFill>
                <a:latin typeface="Raleway" pitchFamily="2" charset="0"/>
              </a:rPr>
              <a:t>Impressionism</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5F708834-3254-CCEA-4F91-5B6BB7329CFB}"/>
              </a:ext>
            </a:extLst>
          </p:cNvPr>
          <p:cNvSpPr>
            <a:spLocks noGrp="1"/>
          </p:cNvSpPr>
          <p:nvPr>
            <p:ph idx="1"/>
          </p:nvPr>
        </p:nvSpPr>
        <p:spPr/>
        <p:txBody>
          <a:bodyPr>
            <a:normAutofit/>
          </a:bodyPr>
          <a:lstStyle/>
          <a:p>
            <a:pPr fontAlgn="base"/>
            <a:r>
              <a:rPr lang="en-GB" dirty="0" smtClean="0">
                <a:solidFill>
                  <a:srgbClr val="262626"/>
                </a:solidFill>
                <a:latin typeface="Raleway" pitchFamily="2" charset="0"/>
              </a:rPr>
              <a:t>Another </a:t>
            </a:r>
            <a:r>
              <a:rPr lang="en-GB" dirty="0">
                <a:solidFill>
                  <a:srgbClr val="262626"/>
                </a:solidFill>
                <a:latin typeface="Raleway" pitchFamily="2" charset="0"/>
              </a:rPr>
              <a:t>important feature of modern </a:t>
            </a:r>
            <a:r>
              <a:rPr lang="en-GB" dirty="0" smtClean="0">
                <a:solidFill>
                  <a:srgbClr val="262626"/>
                </a:solidFill>
                <a:latin typeface="Raleway" pitchFamily="2" charset="0"/>
              </a:rPr>
              <a:t>drama is Impressionism.</a:t>
            </a:r>
          </a:p>
          <a:p>
            <a:pPr fontAlgn="base"/>
            <a:r>
              <a:rPr lang="en-GB" dirty="0" smtClean="0">
                <a:solidFill>
                  <a:srgbClr val="262626"/>
                </a:solidFill>
                <a:latin typeface="Raleway" pitchFamily="2" charset="0"/>
              </a:rPr>
              <a:t>It </a:t>
            </a:r>
            <a:r>
              <a:rPr lang="en-GB" b="0" i="0" dirty="0">
                <a:solidFill>
                  <a:srgbClr val="262626"/>
                </a:solidFill>
                <a:effectLst/>
                <a:latin typeface="Raleway" pitchFamily="2" charset="0"/>
              </a:rPr>
              <a:t>is a movement that shows the effects of things and events on the mind of the artist and the attempt of the artist to express his expressions. </a:t>
            </a:r>
            <a:endParaRPr lang="en-GB" b="0" i="0" dirty="0" smtClean="0">
              <a:solidFill>
                <a:srgbClr val="262626"/>
              </a:solidFill>
              <a:effectLst/>
              <a:latin typeface="Raleway" pitchFamily="2" charset="0"/>
            </a:endParaRPr>
          </a:p>
          <a:p>
            <a:pPr fontAlgn="base"/>
            <a:r>
              <a:rPr lang="en-GB" b="0" i="0" dirty="0" smtClean="0">
                <a:solidFill>
                  <a:srgbClr val="262626"/>
                </a:solidFill>
                <a:effectLst/>
                <a:latin typeface="Raleway" pitchFamily="2" charset="0"/>
              </a:rPr>
              <a:t>In </a:t>
            </a:r>
            <a:r>
              <a:rPr lang="en-GB" b="0" i="0" dirty="0">
                <a:solidFill>
                  <a:srgbClr val="262626"/>
                </a:solidFill>
                <a:effectLst/>
                <a:latin typeface="Raleway" pitchFamily="2" charset="0"/>
              </a:rPr>
              <a:t>the impressionistic plays of W.B. Yeats, the main effort is in the direction of recreating the experience of the artist and his impressions about reality rather than in presenting reality as it is.</a:t>
            </a:r>
          </a:p>
          <a:p>
            <a:pPr fontAlgn="base"/>
            <a:r>
              <a:rPr lang="en-GB" b="0" i="0" dirty="0">
                <a:solidFill>
                  <a:srgbClr val="262626"/>
                </a:solidFill>
                <a:effectLst/>
                <a:latin typeface="Raleway" pitchFamily="2" charset="0"/>
              </a:rPr>
              <a:t>The impressionistic </a:t>
            </a:r>
            <a:r>
              <a:rPr lang="en-GB" dirty="0" smtClean="0">
                <a:solidFill>
                  <a:srgbClr val="262626"/>
                </a:solidFill>
                <a:latin typeface="Raleway" pitchFamily="2" charset="0"/>
              </a:rPr>
              <a:t>drama </a:t>
            </a:r>
            <a:r>
              <a:rPr lang="en-GB" b="0" i="0" dirty="0" smtClean="0">
                <a:solidFill>
                  <a:srgbClr val="262626"/>
                </a:solidFill>
                <a:effectLst/>
                <a:latin typeface="Raleway" pitchFamily="2" charset="0"/>
              </a:rPr>
              <a:t>of </a:t>
            </a:r>
            <a:r>
              <a:rPr lang="en-GB" b="0" i="0" dirty="0">
                <a:solidFill>
                  <a:srgbClr val="262626"/>
                </a:solidFill>
                <a:effectLst/>
                <a:latin typeface="Raleway" pitchFamily="2" charset="0"/>
              </a:rPr>
              <a:t>the modern age </a:t>
            </a:r>
            <a:r>
              <a:rPr lang="en-GB" dirty="0" smtClean="0">
                <a:solidFill>
                  <a:srgbClr val="262626"/>
                </a:solidFill>
                <a:latin typeface="Raleway" pitchFamily="2" charset="0"/>
              </a:rPr>
              <a:t>takes into consideration</a:t>
            </a:r>
            <a:r>
              <a:rPr lang="en-GB" b="0" i="0" dirty="0" smtClean="0">
                <a:solidFill>
                  <a:srgbClr val="262626"/>
                </a:solidFill>
                <a:effectLst/>
                <a:latin typeface="Raleway" pitchFamily="2" charset="0"/>
              </a:rPr>
              <a:t> </a:t>
            </a:r>
            <a:r>
              <a:rPr lang="en-GB" b="0" i="0" dirty="0">
                <a:solidFill>
                  <a:srgbClr val="262626"/>
                </a:solidFill>
                <a:effectLst/>
                <a:latin typeface="Raleway" pitchFamily="2" charset="0"/>
              </a:rPr>
              <a:t>the impressions on the </a:t>
            </a:r>
            <a:r>
              <a:rPr lang="en-GB" b="0" i="0" dirty="0" smtClean="0">
                <a:solidFill>
                  <a:srgbClr val="262626"/>
                </a:solidFill>
                <a:effectLst/>
                <a:latin typeface="Raleway" pitchFamily="2" charset="0"/>
              </a:rPr>
              <a:t>artist.</a:t>
            </a:r>
          </a:p>
        </p:txBody>
      </p:sp>
    </p:spTree>
    <p:extLst>
      <p:ext uri="{BB962C8B-B14F-4D97-AF65-F5344CB8AC3E}">
        <p14:creationId xmlns:p14="http://schemas.microsoft.com/office/powerpoint/2010/main" val="4254714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3B6006-C728-DD7D-D159-7F38A396C3E1}"/>
              </a:ext>
            </a:extLst>
          </p:cNvPr>
          <p:cNvSpPr>
            <a:spLocks noGrp="1"/>
          </p:cNvSpPr>
          <p:nvPr>
            <p:ph type="title"/>
          </p:nvPr>
        </p:nvSpPr>
        <p:spPr/>
        <p:txBody>
          <a:bodyPr/>
          <a:lstStyle/>
          <a:p>
            <a:r>
              <a:rPr lang="en-GB" b="1" dirty="0">
                <a:solidFill>
                  <a:srgbClr val="11AF75"/>
                </a:solidFill>
                <a:latin typeface="Raleway" pitchFamily="2" charset="0"/>
              </a:rPr>
              <a:t>Expressionism</a:t>
            </a:r>
            <a:br>
              <a:rPr lang="en-GB" b="1" dirty="0">
                <a:solidFill>
                  <a:srgbClr val="11AF75"/>
                </a:solidFill>
                <a:latin typeface="Raleway" pitchFamily="2" charset="0"/>
              </a:rPr>
            </a:br>
            <a:endParaRPr lang="en-US" dirty="0"/>
          </a:p>
        </p:txBody>
      </p:sp>
      <p:sp>
        <p:nvSpPr>
          <p:cNvPr id="3" name="Content Placeholder 2">
            <a:extLst>
              <a:ext uri="{FF2B5EF4-FFF2-40B4-BE49-F238E27FC236}">
                <a16:creationId xmlns="" xmlns:a16="http://schemas.microsoft.com/office/drawing/2014/main" id="{6C9A5C95-D569-FE15-7871-629BDA35DB55}"/>
              </a:ext>
            </a:extLst>
          </p:cNvPr>
          <p:cNvSpPr>
            <a:spLocks noGrp="1"/>
          </p:cNvSpPr>
          <p:nvPr>
            <p:ph idx="1"/>
          </p:nvPr>
        </p:nvSpPr>
        <p:spPr/>
        <p:txBody>
          <a:bodyPr/>
          <a:lstStyle/>
          <a:p>
            <a:pPr fontAlgn="base"/>
            <a:r>
              <a:rPr lang="en-GB" dirty="0">
                <a:solidFill>
                  <a:srgbClr val="262626"/>
                </a:solidFill>
                <a:latin typeface="Raleway" pitchFamily="2" charset="0"/>
              </a:rPr>
              <a:t>Expressionism is another important feature of modern drama. It marks an extreme reaction against naturalism.</a:t>
            </a:r>
          </a:p>
          <a:p>
            <a:pPr fontAlgn="base"/>
            <a:r>
              <a:rPr lang="en-GB" b="0" i="0" dirty="0" smtClean="0">
                <a:solidFill>
                  <a:srgbClr val="262626"/>
                </a:solidFill>
                <a:effectLst/>
                <a:latin typeface="Raleway" pitchFamily="2" charset="0"/>
              </a:rPr>
              <a:t>It </a:t>
            </a:r>
            <a:r>
              <a:rPr lang="en-GB" b="0" i="0" dirty="0">
                <a:solidFill>
                  <a:srgbClr val="262626"/>
                </a:solidFill>
                <a:effectLst/>
                <a:latin typeface="Raleway" pitchFamily="2" charset="0"/>
              </a:rPr>
              <a:t>is a movement that tries to express the feelings and emotions of the people rather than objects and events. </a:t>
            </a:r>
            <a:endParaRPr lang="en-GB" b="0" i="0" dirty="0" smtClean="0">
              <a:solidFill>
                <a:srgbClr val="262626"/>
              </a:solidFill>
              <a:effectLst/>
              <a:latin typeface="Raleway" pitchFamily="2" charset="0"/>
            </a:endParaRPr>
          </a:p>
          <a:p>
            <a:pPr fontAlgn="base"/>
            <a:r>
              <a:rPr lang="en-GB" b="0" i="0" dirty="0" smtClean="0">
                <a:solidFill>
                  <a:srgbClr val="262626"/>
                </a:solidFill>
                <a:effectLst/>
                <a:latin typeface="Raleway" pitchFamily="2" charset="0"/>
              </a:rPr>
              <a:t>The </a:t>
            </a:r>
            <a:r>
              <a:rPr lang="en-GB" b="0" i="0" dirty="0">
                <a:solidFill>
                  <a:srgbClr val="262626"/>
                </a:solidFill>
                <a:effectLst/>
                <a:latin typeface="Raleway" pitchFamily="2" charset="0"/>
              </a:rPr>
              <a:t>movement which had started early in Germany made its way in England drama and several modern dramatists like </a:t>
            </a:r>
            <a:r>
              <a:rPr lang="en-GB" dirty="0">
                <a:solidFill>
                  <a:srgbClr val="262626"/>
                </a:solidFill>
                <a:latin typeface="Raleway" pitchFamily="2" charset="0"/>
              </a:rPr>
              <a:t>C.K. Munro, Elmer </a:t>
            </a:r>
            <a:r>
              <a:rPr lang="en-GB" dirty="0" smtClean="0">
                <a:solidFill>
                  <a:srgbClr val="262626"/>
                </a:solidFill>
                <a:latin typeface="Raleway" pitchFamily="2" charset="0"/>
              </a:rPr>
              <a:t>Rice, </a:t>
            </a:r>
            <a:r>
              <a:rPr lang="en-GB" dirty="0">
                <a:solidFill>
                  <a:srgbClr val="262626"/>
                </a:solidFill>
                <a:latin typeface="Raleway" pitchFamily="2" charset="0"/>
              </a:rPr>
              <a:t>J.B</a:t>
            </a:r>
            <a:r>
              <a:rPr lang="en-GB" b="0" i="0" dirty="0">
                <a:solidFill>
                  <a:srgbClr val="262626"/>
                </a:solidFill>
                <a:effectLst/>
                <a:latin typeface="Raleway" pitchFamily="2" charset="0"/>
              </a:rPr>
              <a:t>. Priestly, Sean O’ Casey, </a:t>
            </a:r>
            <a:r>
              <a:rPr lang="en-GB" b="0" i="0" dirty="0" smtClean="0">
                <a:solidFill>
                  <a:srgbClr val="262626"/>
                </a:solidFill>
                <a:effectLst/>
                <a:latin typeface="Raleway" pitchFamily="2" charset="0"/>
              </a:rPr>
              <a:t>have </a:t>
            </a:r>
            <a:r>
              <a:rPr lang="en-GB" b="0" i="0" dirty="0">
                <a:solidFill>
                  <a:srgbClr val="262626"/>
                </a:solidFill>
                <a:effectLst/>
                <a:latin typeface="Raleway" pitchFamily="2" charset="0"/>
              </a:rPr>
              <a:t>made experiments in the expressionistic tendency in modern drama.</a:t>
            </a:r>
          </a:p>
        </p:txBody>
      </p:sp>
    </p:spTree>
    <p:extLst>
      <p:ext uri="{BB962C8B-B14F-4D97-AF65-F5344CB8AC3E}">
        <p14:creationId xmlns:p14="http://schemas.microsoft.com/office/powerpoint/2010/main" val="1237155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9C707E-9369-A4EA-0516-DB7085C19849}"/>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E1ED74FB-A145-D831-5348-954E02DE19FB}"/>
              </a:ext>
            </a:extLst>
          </p:cNvPr>
          <p:cNvSpPr>
            <a:spLocks noGrp="1"/>
          </p:cNvSpPr>
          <p:nvPr>
            <p:ph idx="1"/>
          </p:nvPr>
        </p:nvSpPr>
        <p:spPr/>
        <p:txBody>
          <a:bodyPr/>
          <a:lstStyle/>
          <a:p>
            <a:r>
              <a:rPr lang="en-US" dirty="0" smtClean="0">
                <a:solidFill>
                  <a:srgbClr val="FF0000"/>
                </a:solidFill>
              </a:rPr>
              <a:t>THANK YOU!</a:t>
            </a:r>
            <a:endParaRPr lang="en-US" dirty="0">
              <a:solidFill>
                <a:srgbClr val="FF0000"/>
              </a:solidFill>
            </a:endParaRPr>
          </a:p>
        </p:txBody>
      </p:sp>
    </p:spTree>
    <p:extLst>
      <p:ext uri="{BB962C8B-B14F-4D97-AF65-F5344CB8AC3E}">
        <p14:creationId xmlns:p14="http://schemas.microsoft.com/office/powerpoint/2010/main" val="29309995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630</Words>
  <Application>Microsoft Office PowerPoint</Application>
  <PresentationFormat>Custom</PresentationFormat>
  <Paragraphs>44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CHARACTERISTICS OF MODERN DRAMA </vt:lpstr>
      <vt:lpstr>   What is Modern Drama </vt:lpstr>
      <vt:lpstr>Modern Drama Characteristics </vt:lpstr>
      <vt:lpstr>Problem Play</vt:lpstr>
      <vt:lpstr>Problem Play</vt:lpstr>
      <vt:lpstr>Play of Ideas </vt:lpstr>
      <vt:lpstr>Romanticism </vt:lpstr>
      <vt:lpstr>Poetic Plays </vt:lpstr>
      <vt:lpstr>History and Biographical Plays </vt:lpstr>
      <vt:lpstr>Irish Movement </vt:lpstr>
      <vt:lpstr>Comedy of Manners </vt:lpstr>
      <vt:lpstr>Impressionism </vt:lpstr>
      <vt:lpstr>Expressionism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Drama in English Literature Characteristics</dc:title>
  <dc:creator>918894478278</dc:creator>
  <cp:lastModifiedBy>Arun</cp:lastModifiedBy>
  <cp:revision>15</cp:revision>
  <dcterms:created xsi:type="dcterms:W3CDTF">2022-07-15T13:42:25Z</dcterms:created>
  <dcterms:modified xsi:type="dcterms:W3CDTF">2022-07-23T13:14:56Z</dcterms:modified>
</cp:coreProperties>
</file>